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9144000" cy="51435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iW8kaTe0DGtOHOJq3aHV2M4Rzk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2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3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4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5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2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5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6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obj">
  <p:cSld name="OBJEC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7"/>
          <p:cNvSpPr txBox="1"/>
          <p:nvPr>
            <p:ph type="title"/>
          </p:nvPr>
        </p:nvSpPr>
        <p:spPr>
          <a:xfrm>
            <a:off x="489999" y="836729"/>
            <a:ext cx="7614880" cy="2836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7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/>
          <p:nvPr/>
        </p:nvSpPr>
        <p:spPr>
          <a:xfrm>
            <a:off x="1004550" y="3808874"/>
            <a:ext cx="7233920" cy="548640"/>
          </a:xfrm>
          <a:custGeom>
            <a:rect b="b" l="l" r="r" t="t"/>
            <a:pathLst>
              <a:path extrusionOk="0" h="548639" w="7233920">
                <a:moveTo>
                  <a:pt x="7129011" y="548099"/>
                </a:moveTo>
                <a:lnTo>
                  <a:pt x="104588" y="548099"/>
                </a:lnTo>
                <a:lnTo>
                  <a:pt x="63877" y="539880"/>
                </a:lnTo>
                <a:lnTo>
                  <a:pt x="30633" y="517466"/>
                </a:lnTo>
                <a:lnTo>
                  <a:pt x="8219" y="484222"/>
                </a:lnTo>
                <a:lnTo>
                  <a:pt x="0" y="443511"/>
                </a:lnTo>
                <a:lnTo>
                  <a:pt x="0" y="104588"/>
                </a:lnTo>
                <a:lnTo>
                  <a:pt x="8219" y="63877"/>
                </a:lnTo>
                <a:lnTo>
                  <a:pt x="30633" y="30633"/>
                </a:lnTo>
                <a:lnTo>
                  <a:pt x="63877" y="8219"/>
                </a:lnTo>
                <a:lnTo>
                  <a:pt x="104588" y="0"/>
                </a:lnTo>
                <a:lnTo>
                  <a:pt x="7129011" y="0"/>
                </a:lnTo>
                <a:lnTo>
                  <a:pt x="7169035" y="7961"/>
                </a:lnTo>
                <a:lnTo>
                  <a:pt x="7202966" y="30633"/>
                </a:lnTo>
                <a:lnTo>
                  <a:pt x="7225638" y="64564"/>
                </a:lnTo>
                <a:lnTo>
                  <a:pt x="7233599" y="104588"/>
                </a:lnTo>
                <a:lnTo>
                  <a:pt x="7233599" y="443511"/>
                </a:lnTo>
                <a:lnTo>
                  <a:pt x="7225380" y="484222"/>
                </a:lnTo>
                <a:lnTo>
                  <a:pt x="7202966" y="517466"/>
                </a:lnTo>
                <a:lnTo>
                  <a:pt x="7169722" y="539880"/>
                </a:lnTo>
                <a:lnTo>
                  <a:pt x="7129011" y="548099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" name="Google Shape;23;p19"/>
          <p:cNvSpPr/>
          <p:nvPr/>
        </p:nvSpPr>
        <p:spPr>
          <a:xfrm>
            <a:off x="1004550" y="3808874"/>
            <a:ext cx="7233920" cy="548640"/>
          </a:xfrm>
          <a:custGeom>
            <a:rect b="b" l="l" r="r" t="t"/>
            <a:pathLst>
              <a:path extrusionOk="0" h="548639" w="7233920">
                <a:moveTo>
                  <a:pt x="0" y="104588"/>
                </a:moveTo>
                <a:lnTo>
                  <a:pt x="8219" y="63877"/>
                </a:lnTo>
                <a:lnTo>
                  <a:pt x="30633" y="30633"/>
                </a:lnTo>
                <a:lnTo>
                  <a:pt x="63877" y="8219"/>
                </a:lnTo>
                <a:lnTo>
                  <a:pt x="104588" y="0"/>
                </a:lnTo>
                <a:lnTo>
                  <a:pt x="7129011" y="0"/>
                </a:lnTo>
                <a:lnTo>
                  <a:pt x="7169035" y="7961"/>
                </a:lnTo>
                <a:lnTo>
                  <a:pt x="7202966" y="30633"/>
                </a:lnTo>
                <a:lnTo>
                  <a:pt x="7225638" y="64564"/>
                </a:lnTo>
                <a:lnTo>
                  <a:pt x="7233599" y="104588"/>
                </a:lnTo>
                <a:lnTo>
                  <a:pt x="7233599" y="443511"/>
                </a:lnTo>
                <a:lnTo>
                  <a:pt x="7225380" y="484222"/>
                </a:lnTo>
                <a:lnTo>
                  <a:pt x="7202966" y="517466"/>
                </a:lnTo>
                <a:lnTo>
                  <a:pt x="7169722" y="539880"/>
                </a:lnTo>
                <a:lnTo>
                  <a:pt x="7129011" y="548099"/>
                </a:lnTo>
                <a:lnTo>
                  <a:pt x="104588" y="548099"/>
                </a:lnTo>
                <a:lnTo>
                  <a:pt x="63877" y="539880"/>
                </a:lnTo>
                <a:lnTo>
                  <a:pt x="30633" y="517466"/>
                </a:lnTo>
                <a:lnTo>
                  <a:pt x="8219" y="484222"/>
                </a:lnTo>
                <a:lnTo>
                  <a:pt x="0" y="443511"/>
                </a:lnTo>
                <a:lnTo>
                  <a:pt x="0" y="104588"/>
                </a:lnTo>
                <a:close/>
              </a:path>
            </a:pathLst>
          </a:custGeom>
          <a:noFill/>
          <a:ln cap="flat" cmpd="sng" w="285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4" name="Google Shape;24;p19"/>
          <p:cNvSpPr txBox="1"/>
          <p:nvPr>
            <p:ph type="title"/>
          </p:nvPr>
        </p:nvSpPr>
        <p:spPr>
          <a:xfrm>
            <a:off x="489999" y="836729"/>
            <a:ext cx="7614880" cy="2836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subTitle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/>
          <p:nvPr>
            <p:ph type="title"/>
          </p:nvPr>
        </p:nvSpPr>
        <p:spPr>
          <a:xfrm>
            <a:off x="489999" y="836729"/>
            <a:ext cx="7614880" cy="2836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" type="body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2" type="body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489999" y="836729"/>
            <a:ext cx="7614880" cy="2836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1" type="ft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6"/>
          <p:cNvSpPr txBox="1"/>
          <p:nvPr>
            <p:ph idx="10" type="dt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2.jpg"/><Relationship Id="rId5" Type="http://schemas.openxmlformats.org/officeDocument/2006/relationships/image" Target="../media/image15.png"/><Relationship Id="rId6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image" Target="../media/image2.jpg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2.jpg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Relationship Id="rId4" Type="http://schemas.openxmlformats.org/officeDocument/2006/relationships/image" Target="../media/image2.jp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hyperlink" Target="http://www.argentina.gob.ar/educacion/progresar" TargetMode="External"/><Relationship Id="rId5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hyperlink" Target="http://www.argentina.gob.ar/educacion/progresar" TargetMode="External"/><Relationship Id="rId5" Type="http://schemas.openxmlformats.org/officeDocument/2006/relationships/image" Target="../media/image10.jp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2.jpg"/><Relationship Id="rId5" Type="http://schemas.openxmlformats.org/officeDocument/2006/relationships/image" Target="../media/image6.jpg"/><Relationship Id="rId6" Type="http://schemas.openxmlformats.org/officeDocument/2006/relationships/image" Target="../media/image3.png"/><Relationship Id="rId7" Type="http://schemas.openxmlformats.org/officeDocument/2006/relationships/image" Target="../media/image7.jpg"/><Relationship Id="rId8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2.jpg"/><Relationship Id="rId6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2.jp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2.jp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6.jpg"/><Relationship Id="rId5" Type="http://schemas.openxmlformats.org/officeDocument/2006/relationships/image" Target="../media/image14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>
            <p:ph type="title"/>
          </p:nvPr>
        </p:nvSpPr>
        <p:spPr>
          <a:xfrm>
            <a:off x="114300" y="2684125"/>
            <a:ext cx="884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700">
            <a:noAutofit/>
          </a:bodyPr>
          <a:lstStyle/>
          <a:p>
            <a:pPr indent="-2125345" lvl="0" marL="2137410" marR="5080" rtl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FFFFFF"/>
                </a:solidFill>
              </a:rPr>
              <a:t>Instructivo de a</a:t>
            </a:r>
            <a:r>
              <a:rPr lang="es-ES" sz="2000">
                <a:solidFill>
                  <a:srgbClr val="FFFFFF"/>
                </a:solidFill>
              </a:rPr>
              <a:t>ctualización de oferta académica y planes de estudio </a:t>
            </a:r>
            <a:endParaRPr sz="2000">
              <a:solidFill>
                <a:srgbClr val="FFFFFF"/>
              </a:solidFill>
            </a:endParaRPr>
          </a:p>
          <a:p>
            <a:pPr indent="-2125345" lvl="0" marL="2137410" marR="5080" rtl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FFFFFF"/>
                </a:solidFill>
              </a:rPr>
              <a:t>Nivel Superior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0"/>
          <p:cNvGrpSpPr/>
          <p:nvPr/>
        </p:nvGrpSpPr>
        <p:grpSpPr>
          <a:xfrm>
            <a:off x="947799" y="1302399"/>
            <a:ext cx="7233920" cy="2282825"/>
            <a:chOff x="947799" y="1302399"/>
            <a:chExt cx="7233920" cy="2282825"/>
          </a:xfrm>
        </p:grpSpPr>
        <p:pic>
          <p:nvPicPr>
            <p:cNvPr id="157" name="Google Shape;157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84574" y="1360499"/>
              <a:ext cx="6829527" cy="21541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10"/>
            <p:cNvSpPr/>
            <p:nvPr/>
          </p:nvSpPr>
          <p:spPr>
            <a:xfrm>
              <a:off x="7503824" y="2847749"/>
              <a:ext cx="550545" cy="332105"/>
            </a:xfrm>
            <a:custGeom>
              <a:rect b="b" l="l" r="r" t="t"/>
              <a:pathLst>
                <a:path extrusionOk="0" h="332105" w="550545">
                  <a:moveTo>
                    <a:pt x="0" y="55351"/>
                  </a:moveTo>
                  <a:lnTo>
                    <a:pt x="4349" y="33806"/>
                  </a:lnTo>
                  <a:lnTo>
                    <a:pt x="16211" y="16211"/>
                  </a:lnTo>
                  <a:lnTo>
                    <a:pt x="33805" y="4349"/>
                  </a:lnTo>
                  <a:lnTo>
                    <a:pt x="55350" y="0"/>
                  </a:lnTo>
                  <a:lnTo>
                    <a:pt x="494849" y="0"/>
                  </a:lnTo>
                  <a:lnTo>
                    <a:pt x="533988" y="16211"/>
                  </a:lnTo>
                  <a:lnTo>
                    <a:pt x="550199" y="55351"/>
                  </a:lnTo>
                  <a:lnTo>
                    <a:pt x="550199" y="276748"/>
                  </a:lnTo>
                  <a:lnTo>
                    <a:pt x="545850" y="298293"/>
                  </a:lnTo>
                  <a:lnTo>
                    <a:pt x="533988" y="315888"/>
                  </a:lnTo>
                  <a:lnTo>
                    <a:pt x="516394" y="327750"/>
                  </a:lnTo>
                  <a:lnTo>
                    <a:pt x="494849" y="332099"/>
                  </a:lnTo>
                  <a:lnTo>
                    <a:pt x="55350" y="332099"/>
                  </a:lnTo>
                  <a:lnTo>
                    <a:pt x="33805" y="327750"/>
                  </a:lnTo>
                  <a:lnTo>
                    <a:pt x="16211" y="315888"/>
                  </a:lnTo>
                  <a:lnTo>
                    <a:pt x="4349" y="298293"/>
                  </a:lnTo>
                  <a:lnTo>
                    <a:pt x="0" y="276748"/>
                  </a:lnTo>
                  <a:lnTo>
                    <a:pt x="0" y="55351"/>
                  </a:lnTo>
                  <a:close/>
                </a:path>
              </a:pathLst>
            </a:custGeom>
            <a:noFill/>
            <a:ln cap="flat" cmpd="sng" w="28550">
              <a:solidFill>
                <a:srgbClr val="E7BA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947799" y="1302399"/>
              <a:ext cx="7233920" cy="2282825"/>
            </a:xfrm>
            <a:custGeom>
              <a:rect b="b" l="l" r="r" t="t"/>
              <a:pathLst>
                <a:path extrusionOk="0" h="2282825" w="7233920">
                  <a:moveTo>
                    <a:pt x="0" y="0"/>
                  </a:moveTo>
                  <a:lnTo>
                    <a:pt x="7233599" y="0"/>
                  </a:lnTo>
                  <a:lnTo>
                    <a:pt x="7233599" y="2282399"/>
                  </a:lnTo>
                  <a:lnTo>
                    <a:pt x="0" y="228239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38075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60" name="Google Shape;160;p10"/>
          <p:cNvSpPr txBox="1"/>
          <p:nvPr>
            <p:ph type="title"/>
          </p:nvPr>
        </p:nvSpPr>
        <p:spPr>
          <a:xfrm>
            <a:off x="489999" y="836729"/>
            <a:ext cx="76149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431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/>
              <a:t>8</a:t>
            </a:r>
            <a:r>
              <a:rPr b="1" lang="es-ES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s-ES"/>
              <a:t>La carrera aparecerá en pantalla. </a:t>
            </a:r>
            <a:endParaRPr/>
          </a:p>
          <a:p>
            <a:pPr indent="0" lvl="0" marL="431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/>
              <a:t>Si los datos que agregaste son incorrectos, podés eliminarlos haciendo clic en </a:t>
            </a:r>
            <a:r>
              <a:rPr b="1" lang="es-ES" sz="1400">
                <a:latin typeface="Times New Roman"/>
                <a:ea typeface="Times New Roman"/>
                <a:cs typeface="Times New Roman"/>
                <a:sym typeface="Times New Roman"/>
              </a:rPr>
              <a:t>“Borrar”</a:t>
            </a:r>
            <a:r>
              <a:rPr lang="es-ES" sz="1400"/>
              <a:t>.</a:t>
            </a:r>
            <a:endParaRPr sz="1400"/>
          </a:p>
        </p:txBody>
      </p:sp>
      <p:sp>
        <p:nvSpPr>
          <p:cNvPr id="161" name="Google Shape;161;p10"/>
          <p:cNvSpPr txBox="1"/>
          <p:nvPr/>
        </p:nvSpPr>
        <p:spPr>
          <a:xfrm>
            <a:off x="1697625" y="3853841"/>
            <a:ext cx="62574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latin typeface="Times New Roman"/>
                <a:ea typeface="Times New Roman"/>
                <a:cs typeface="Times New Roman"/>
                <a:sym typeface="Times New Roman"/>
              </a:rPr>
              <a:t>Si alguna carrera que no está vigente y no tiene matrícula, notificá al referente jurisdiccional para que la elimine.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2" name="Google Shape;16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5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4925" y="3870624"/>
            <a:ext cx="364900" cy="36982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0"/>
          <p:cNvSpPr txBox="1"/>
          <p:nvPr/>
        </p:nvSpPr>
        <p:spPr>
          <a:xfrm>
            <a:off x="485425" y="184550"/>
            <a:ext cx="46152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Instructivo de Actualización de oferta académica</a:t>
            </a:r>
            <a:endParaRPr b="1"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10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/>
              <a:t>9</a:t>
            </a:r>
            <a:endParaRPr/>
          </a:p>
        </p:txBody>
      </p:sp>
      <p:pic>
        <p:nvPicPr>
          <p:cNvPr id="166" name="Google Shape;166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4912" y="4488200"/>
            <a:ext cx="6334177" cy="6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1"/>
          <p:cNvGrpSpPr/>
          <p:nvPr/>
        </p:nvGrpSpPr>
        <p:grpSpPr>
          <a:xfrm>
            <a:off x="1186424" y="1738024"/>
            <a:ext cx="6739255" cy="2515235"/>
            <a:chOff x="1186424" y="1738024"/>
            <a:chExt cx="6739255" cy="2515235"/>
          </a:xfrm>
        </p:grpSpPr>
        <p:pic>
          <p:nvPicPr>
            <p:cNvPr id="172" name="Google Shape;172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82715" y="1962965"/>
              <a:ext cx="6066511" cy="19977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11"/>
            <p:cNvSpPr/>
            <p:nvPr/>
          </p:nvSpPr>
          <p:spPr>
            <a:xfrm>
              <a:off x="1186424" y="1738024"/>
              <a:ext cx="6739255" cy="2515235"/>
            </a:xfrm>
            <a:custGeom>
              <a:rect b="b" l="l" r="r" t="t"/>
              <a:pathLst>
                <a:path extrusionOk="0" h="2515235" w="6739255">
                  <a:moveTo>
                    <a:pt x="0" y="0"/>
                  </a:moveTo>
                  <a:lnTo>
                    <a:pt x="6738899" y="0"/>
                  </a:lnTo>
                  <a:lnTo>
                    <a:pt x="6738899" y="2515199"/>
                  </a:lnTo>
                  <a:lnTo>
                    <a:pt x="0" y="251519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38075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5189860" y="2324681"/>
              <a:ext cx="1160780" cy="473075"/>
            </a:xfrm>
            <a:custGeom>
              <a:rect b="b" l="l" r="r" t="t"/>
              <a:pathLst>
                <a:path extrusionOk="0" h="473075" w="1160779">
                  <a:moveTo>
                    <a:pt x="0" y="90219"/>
                  </a:moveTo>
                  <a:lnTo>
                    <a:pt x="7089" y="55102"/>
                  </a:lnTo>
                  <a:lnTo>
                    <a:pt x="26424" y="26424"/>
                  </a:lnTo>
                  <a:lnTo>
                    <a:pt x="55101" y="7089"/>
                  </a:lnTo>
                  <a:lnTo>
                    <a:pt x="90219" y="0"/>
                  </a:lnTo>
                  <a:lnTo>
                    <a:pt x="1070479" y="0"/>
                  </a:lnTo>
                  <a:lnTo>
                    <a:pt x="1120533" y="15158"/>
                  </a:lnTo>
                  <a:lnTo>
                    <a:pt x="1153832" y="55694"/>
                  </a:lnTo>
                  <a:lnTo>
                    <a:pt x="1160699" y="90219"/>
                  </a:lnTo>
                  <a:lnTo>
                    <a:pt x="1160699" y="382580"/>
                  </a:lnTo>
                  <a:lnTo>
                    <a:pt x="1153610" y="417697"/>
                  </a:lnTo>
                  <a:lnTo>
                    <a:pt x="1134275" y="446375"/>
                  </a:lnTo>
                  <a:lnTo>
                    <a:pt x="1105597" y="465710"/>
                  </a:lnTo>
                  <a:lnTo>
                    <a:pt x="1070479" y="472799"/>
                  </a:lnTo>
                  <a:lnTo>
                    <a:pt x="90219" y="472799"/>
                  </a:lnTo>
                  <a:lnTo>
                    <a:pt x="55101" y="465710"/>
                  </a:lnTo>
                  <a:lnTo>
                    <a:pt x="26424" y="446375"/>
                  </a:lnTo>
                  <a:lnTo>
                    <a:pt x="7089" y="417697"/>
                  </a:lnTo>
                  <a:lnTo>
                    <a:pt x="0" y="382580"/>
                  </a:lnTo>
                  <a:lnTo>
                    <a:pt x="0" y="90219"/>
                  </a:lnTo>
                  <a:close/>
                </a:path>
              </a:pathLst>
            </a:custGeom>
            <a:noFill/>
            <a:ln cap="flat" cmpd="sng" w="28550">
              <a:solidFill>
                <a:srgbClr val="E7BA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75" name="Google Shape;175;p11"/>
          <p:cNvSpPr txBox="1"/>
          <p:nvPr/>
        </p:nvSpPr>
        <p:spPr>
          <a:xfrm>
            <a:off x="536825" y="959180"/>
            <a:ext cx="82017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Verificá que el año del plan de estudios cargado sea el correcto. Podés editarlo presionando el botón con el año correspondiente.  En la nueva ventana, colocá el correcto y presioná </a:t>
            </a:r>
            <a:r>
              <a:rPr b="1"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“Actualizar”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6" name="Google Shape;17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5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1"/>
          <p:cNvSpPr txBox="1"/>
          <p:nvPr/>
        </p:nvSpPr>
        <p:spPr>
          <a:xfrm>
            <a:off x="485425" y="184550"/>
            <a:ext cx="46152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Instructivo de Actualización de oferta académica</a:t>
            </a:r>
            <a:endParaRPr b="1"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11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/>
              <a:t>10</a:t>
            </a:r>
            <a:endParaRPr/>
          </a:p>
        </p:txBody>
      </p:sp>
      <p:pic>
        <p:nvPicPr>
          <p:cNvPr id="179" name="Google Shape;179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4912" y="4488200"/>
            <a:ext cx="6334177" cy="6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/>
          <p:nvPr/>
        </p:nvSpPr>
        <p:spPr>
          <a:xfrm>
            <a:off x="536824" y="937305"/>
            <a:ext cx="7921375" cy="4744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tenés que agregar otro plan de estudios de una carrera ya cargada, presioná </a:t>
            </a:r>
            <a:r>
              <a:rPr b="1"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“Año/Plan“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 carrera correspondiente. Incorporalo en la nueva ventana y hacé clic en </a:t>
            </a:r>
            <a:r>
              <a:rPr b="1"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“Agregar”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85" name="Google Shape;185;p12"/>
          <p:cNvGrpSpPr/>
          <p:nvPr/>
        </p:nvGrpSpPr>
        <p:grpSpPr>
          <a:xfrm>
            <a:off x="605774" y="1781100"/>
            <a:ext cx="7945755" cy="2396490"/>
            <a:chOff x="605774" y="1781100"/>
            <a:chExt cx="7945755" cy="2396490"/>
          </a:xfrm>
        </p:grpSpPr>
        <p:pic>
          <p:nvPicPr>
            <p:cNvPr id="186" name="Google Shape;186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39211" y="1842649"/>
              <a:ext cx="7891041" cy="21106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12"/>
            <p:cNvSpPr/>
            <p:nvPr/>
          </p:nvSpPr>
          <p:spPr>
            <a:xfrm>
              <a:off x="2608375" y="3265150"/>
              <a:ext cx="731520" cy="429895"/>
            </a:xfrm>
            <a:custGeom>
              <a:rect b="b" l="l" r="r" t="t"/>
              <a:pathLst>
                <a:path extrusionOk="0" h="429895" w="731520">
                  <a:moveTo>
                    <a:pt x="0" y="81919"/>
                  </a:moveTo>
                  <a:lnTo>
                    <a:pt x="6437" y="50032"/>
                  </a:lnTo>
                  <a:lnTo>
                    <a:pt x="23993" y="23993"/>
                  </a:lnTo>
                  <a:lnTo>
                    <a:pt x="50032" y="6437"/>
                  </a:lnTo>
                  <a:lnTo>
                    <a:pt x="81918" y="0"/>
                  </a:lnTo>
                  <a:lnTo>
                    <a:pt x="649480" y="0"/>
                  </a:lnTo>
                  <a:lnTo>
                    <a:pt x="694929" y="13763"/>
                  </a:lnTo>
                  <a:lnTo>
                    <a:pt x="725164" y="50569"/>
                  </a:lnTo>
                  <a:lnTo>
                    <a:pt x="731399" y="81919"/>
                  </a:lnTo>
                  <a:lnTo>
                    <a:pt x="731399" y="347380"/>
                  </a:lnTo>
                  <a:lnTo>
                    <a:pt x="724962" y="379267"/>
                  </a:lnTo>
                  <a:lnTo>
                    <a:pt x="707406" y="405306"/>
                  </a:lnTo>
                  <a:lnTo>
                    <a:pt x="681367" y="422862"/>
                  </a:lnTo>
                  <a:lnTo>
                    <a:pt x="649480" y="429299"/>
                  </a:lnTo>
                  <a:lnTo>
                    <a:pt x="81918" y="429299"/>
                  </a:lnTo>
                  <a:lnTo>
                    <a:pt x="50032" y="422862"/>
                  </a:lnTo>
                  <a:lnTo>
                    <a:pt x="23993" y="405306"/>
                  </a:lnTo>
                  <a:lnTo>
                    <a:pt x="6437" y="379267"/>
                  </a:lnTo>
                  <a:lnTo>
                    <a:pt x="0" y="347380"/>
                  </a:lnTo>
                  <a:lnTo>
                    <a:pt x="0" y="81919"/>
                  </a:lnTo>
                  <a:close/>
                </a:path>
              </a:pathLst>
            </a:custGeom>
            <a:noFill/>
            <a:ln cap="flat" cmpd="sng" w="28550">
              <a:solidFill>
                <a:srgbClr val="E7BA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605774" y="1781100"/>
              <a:ext cx="7945755" cy="2396490"/>
            </a:xfrm>
            <a:custGeom>
              <a:rect b="b" l="l" r="r" t="t"/>
              <a:pathLst>
                <a:path extrusionOk="0" h="2396490" w="7945755">
                  <a:moveTo>
                    <a:pt x="0" y="0"/>
                  </a:moveTo>
                  <a:lnTo>
                    <a:pt x="7945499" y="0"/>
                  </a:lnTo>
                  <a:lnTo>
                    <a:pt x="7945499" y="2396099"/>
                  </a:lnTo>
                  <a:lnTo>
                    <a:pt x="0" y="239609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38075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pic>
        <p:nvPicPr>
          <p:cNvPr id="189" name="Google Shape;18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5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2"/>
          <p:cNvSpPr txBox="1"/>
          <p:nvPr/>
        </p:nvSpPr>
        <p:spPr>
          <a:xfrm>
            <a:off x="485425" y="184550"/>
            <a:ext cx="46152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Instructivo de Actualización de oferta académica</a:t>
            </a:r>
            <a:endParaRPr b="1"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12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/>
              <a:t>11</a:t>
            </a:r>
            <a:endParaRPr/>
          </a:p>
        </p:txBody>
      </p:sp>
      <p:pic>
        <p:nvPicPr>
          <p:cNvPr id="192" name="Google Shape;192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4912" y="4488200"/>
            <a:ext cx="6334177" cy="6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/>
          <p:nvPr/>
        </p:nvSpPr>
        <p:spPr>
          <a:xfrm>
            <a:off x="605774" y="1484200"/>
            <a:ext cx="7945755" cy="3001645"/>
          </a:xfrm>
          <a:custGeom>
            <a:rect b="b" l="l" r="r" t="t"/>
            <a:pathLst>
              <a:path extrusionOk="0" h="3001645" w="7945755">
                <a:moveTo>
                  <a:pt x="0" y="0"/>
                </a:moveTo>
                <a:lnTo>
                  <a:pt x="7945499" y="0"/>
                </a:lnTo>
                <a:lnTo>
                  <a:pt x="7945499" y="3001199"/>
                </a:lnTo>
                <a:lnTo>
                  <a:pt x="0" y="3001199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3807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98" name="Google Shape;19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012" y="1538225"/>
            <a:ext cx="7693330" cy="281949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3"/>
          <p:cNvSpPr/>
          <p:nvPr/>
        </p:nvSpPr>
        <p:spPr>
          <a:xfrm>
            <a:off x="4465724" y="2926825"/>
            <a:ext cx="114300" cy="314960"/>
          </a:xfrm>
          <a:custGeom>
            <a:rect b="b" l="l" r="r" t="t"/>
            <a:pathLst>
              <a:path extrusionOk="0" h="314960" w="114300">
                <a:moveTo>
                  <a:pt x="57149" y="314699"/>
                </a:moveTo>
                <a:lnTo>
                  <a:pt x="0" y="257549"/>
                </a:lnTo>
                <a:lnTo>
                  <a:pt x="28574" y="257549"/>
                </a:lnTo>
                <a:lnTo>
                  <a:pt x="28574" y="0"/>
                </a:lnTo>
                <a:lnTo>
                  <a:pt x="85724" y="0"/>
                </a:lnTo>
                <a:lnTo>
                  <a:pt x="85724" y="257549"/>
                </a:lnTo>
                <a:lnTo>
                  <a:pt x="114299" y="257549"/>
                </a:lnTo>
                <a:lnTo>
                  <a:pt x="57149" y="314699"/>
                </a:lnTo>
                <a:close/>
              </a:path>
            </a:pathLst>
          </a:custGeom>
          <a:solidFill>
            <a:srgbClr val="6C9EE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0" name="Google Shape;200;p13"/>
          <p:cNvSpPr/>
          <p:nvPr/>
        </p:nvSpPr>
        <p:spPr>
          <a:xfrm>
            <a:off x="4465724" y="2926825"/>
            <a:ext cx="114300" cy="314960"/>
          </a:xfrm>
          <a:custGeom>
            <a:rect b="b" l="l" r="r" t="t"/>
            <a:pathLst>
              <a:path extrusionOk="0" h="314960" w="114300">
                <a:moveTo>
                  <a:pt x="85724" y="0"/>
                </a:moveTo>
                <a:lnTo>
                  <a:pt x="85724" y="257549"/>
                </a:lnTo>
                <a:lnTo>
                  <a:pt x="114299" y="257549"/>
                </a:lnTo>
                <a:lnTo>
                  <a:pt x="57149" y="314699"/>
                </a:lnTo>
                <a:lnTo>
                  <a:pt x="0" y="257549"/>
                </a:lnTo>
                <a:lnTo>
                  <a:pt x="28574" y="257549"/>
                </a:lnTo>
                <a:lnTo>
                  <a:pt x="28574" y="0"/>
                </a:lnTo>
                <a:lnTo>
                  <a:pt x="85724" y="0"/>
                </a:lnTo>
                <a:close/>
              </a:path>
            </a:pathLst>
          </a:custGeom>
          <a:noFill/>
          <a:ln cap="flat" cmpd="sng" w="9525">
            <a:solidFill>
              <a:srgbClr val="6C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1" name="Google Shape;201;p13"/>
          <p:cNvSpPr/>
          <p:nvPr/>
        </p:nvSpPr>
        <p:spPr>
          <a:xfrm>
            <a:off x="4989099" y="2926825"/>
            <a:ext cx="114300" cy="314960"/>
          </a:xfrm>
          <a:custGeom>
            <a:rect b="b" l="l" r="r" t="t"/>
            <a:pathLst>
              <a:path extrusionOk="0" h="314960" w="114300">
                <a:moveTo>
                  <a:pt x="57149" y="314699"/>
                </a:moveTo>
                <a:lnTo>
                  <a:pt x="0" y="257549"/>
                </a:lnTo>
                <a:lnTo>
                  <a:pt x="28574" y="257549"/>
                </a:lnTo>
                <a:lnTo>
                  <a:pt x="28574" y="0"/>
                </a:lnTo>
                <a:lnTo>
                  <a:pt x="85724" y="0"/>
                </a:lnTo>
                <a:lnTo>
                  <a:pt x="85724" y="257549"/>
                </a:lnTo>
                <a:lnTo>
                  <a:pt x="114299" y="257549"/>
                </a:lnTo>
                <a:lnTo>
                  <a:pt x="57149" y="314699"/>
                </a:lnTo>
                <a:close/>
              </a:path>
            </a:pathLst>
          </a:custGeom>
          <a:solidFill>
            <a:srgbClr val="6C9EE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2" name="Google Shape;202;p13"/>
          <p:cNvSpPr/>
          <p:nvPr/>
        </p:nvSpPr>
        <p:spPr>
          <a:xfrm>
            <a:off x="4989099" y="2926825"/>
            <a:ext cx="114300" cy="314960"/>
          </a:xfrm>
          <a:custGeom>
            <a:rect b="b" l="l" r="r" t="t"/>
            <a:pathLst>
              <a:path extrusionOk="0" h="314960" w="114300">
                <a:moveTo>
                  <a:pt x="85724" y="0"/>
                </a:moveTo>
                <a:lnTo>
                  <a:pt x="85724" y="257549"/>
                </a:lnTo>
                <a:lnTo>
                  <a:pt x="114299" y="257549"/>
                </a:lnTo>
                <a:lnTo>
                  <a:pt x="57149" y="314699"/>
                </a:lnTo>
                <a:lnTo>
                  <a:pt x="0" y="257549"/>
                </a:lnTo>
                <a:lnTo>
                  <a:pt x="28574" y="257549"/>
                </a:lnTo>
                <a:lnTo>
                  <a:pt x="28574" y="0"/>
                </a:lnTo>
                <a:lnTo>
                  <a:pt x="85724" y="0"/>
                </a:lnTo>
                <a:close/>
              </a:path>
            </a:pathLst>
          </a:custGeom>
          <a:noFill/>
          <a:ln cap="flat" cmpd="sng" w="9525">
            <a:solidFill>
              <a:srgbClr val="6C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3" name="Google Shape;203;p13"/>
          <p:cNvSpPr/>
          <p:nvPr/>
        </p:nvSpPr>
        <p:spPr>
          <a:xfrm>
            <a:off x="5512474" y="2926825"/>
            <a:ext cx="114300" cy="314960"/>
          </a:xfrm>
          <a:custGeom>
            <a:rect b="b" l="l" r="r" t="t"/>
            <a:pathLst>
              <a:path extrusionOk="0" h="314960" w="114300">
                <a:moveTo>
                  <a:pt x="57149" y="314699"/>
                </a:moveTo>
                <a:lnTo>
                  <a:pt x="0" y="257549"/>
                </a:lnTo>
                <a:lnTo>
                  <a:pt x="28574" y="257549"/>
                </a:lnTo>
                <a:lnTo>
                  <a:pt x="28574" y="0"/>
                </a:lnTo>
                <a:lnTo>
                  <a:pt x="85724" y="0"/>
                </a:lnTo>
                <a:lnTo>
                  <a:pt x="85724" y="257549"/>
                </a:lnTo>
                <a:lnTo>
                  <a:pt x="114299" y="257549"/>
                </a:lnTo>
                <a:lnTo>
                  <a:pt x="57149" y="314699"/>
                </a:lnTo>
                <a:close/>
              </a:path>
            </a:pathLst>
          </a:custGeom>
          <a:solidFill>
            <a:srgbClr val="6C9EE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4" name="Google Shape;204;p13"/>
          <p:cNvSpPr/>
          <p:nvPr/>
        </p:nvSpPr>
        <p:spPr>
          <a:xfrm>
            <a:off x="5512474" y="2926825"/>
            <a:ext cx="114300" cy="314960"/>
          </a:xfrm>
          <a:custGeom>
            <a:rect b="b" l="l" r="r" t="t"/>
            <a:pathLst>
              <a:path extrusionOk="0" h="314960" w="114300">
                <a:moveTo>
                  <a:pt x="85724" y="0"/>
                </a:moveTo>
                <a:lnTo>
                  <a:pt x="85724" y="257549"/>
                </a:lnTo>
                <a:lnTo>
                  <a:pt x="114299" y="257549"/>
                </a:lnTo>
                <a:lnTo>
                  <a:pt x="57149" y="314699"/>
                </a:lnTo>
                <a:lnTo>
                  <a:pt x="0" y="257549"/>
                </a:lnTo>
                <a:lnTo>
                  <a:pt x="28574" y="257549"/>
                </a:lnTo>
                <a:lnTo>
                  <a:pt x="28574" y="0"/>
                </a:lnTo>
                <a:lnTo>
                  <a:pt x="85724" y="0"/>
                </a:lnTo>
                <a:close/>
              </a:path>
            </a:pathLst>
          </a:custGeom>
          <a:noFill/>
          <a:ln cap="flat" cmpd="sng" w="9525">
            <a:solidFill>
              <a:srgbClr val="6C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5" name="Google Shape;205;p13"/>
          <p:cNvSpPr/>
          <p:nvPr/>
        </p:nvSpPr>
        <p:spPr>
          <a:xfrm>
            <a:off x="5959649" y="2926825"/>
            <a:ext cx="114300" cy="314960"/>
          </a:xfrm>
          <a:custGeom>
            <a:rect b="b" l="l" r="r" t="t"/>
            <a:pathLst>
              <a:path extrusionOk="0" h="314960" w="114300">
                <a:moveTo>
                  <a:pt x="57149" y="314699"/>
                </a:moveTo>
                <a:lnTo>
                  <a:pt x="0" y="257549"/>
                </a:lnTo>
                <a:lnTo>
                  <a:pt x="28574" y="257549"/>
                </a:lnTo>
                <a:lnTo>
                  <a:pt x="28574" y="0"/>
                </a:lnTo>
                <a:lnTo>
                  <a:pt x="85724" y="0"/>
                </a:lnTo>
                <a:lnTo>
                  <a:pt x="85724" y="257549"/>
                </a:lnTo>
                <a:lnTo>
                  <a:pt x="114299" y="257549"/>
                </a:lnTo>
                <a:lnTo>
                  <a:pt x="57149" y="314699"/>
                </a:lnTo>
                <a:close/>
              </a:path>
            </a:pathLst>
          </a:custGeom>
          <a:solidFill>
            <a:srgbClr val="6C9EE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6" name="Google Shape;206;p13"/>
          <p:cNvSpPr/>
          <p:nvPr/>
        </p:nvSpPr>
        <p:spPr>
          <a:xfrm>
            <a:off x="5959649" y="2926825"/>
            <a:ext cx="114300" cy="314960"/>
          </a:xfrm>
          <a:custGeom>
            <a:rect b="b" l="l" r="r" t="t"/>
            <a:pathLst>
              <a:path extrusionOk="0" h="314960" w="114300">
                <a:moveTo>
                  <a:pt x="85724" y="0"/>
                </a:moveTo>
                <a:lnTo>
                  <a:pt x="85724" y="257549"/>
                </a:lnTo>
                <a:lnTo>
                  <a:pt x="114299" y="257549"/>
                </a:lnTo>
                <a:lnTo>
                  <a:pt x="57149" y="314699"/>
                </a:lnTo>
                <a:lnTo>
                  <a:pt x="0" y="257549"/>
                </a:lnTo>
                <a:lnTo>
                  <a:pt x="28574" y="257549"/>
                </a:lnTo>
                <a:lnTo>
                  <a:pt x="28574" y="0"/>
                </a:lnTo>
                <a:lnTo>
                  <a:pt x="85724" y="0"/>
                </a:lnTo>
                <a:close/>
              </a:path>
            </a:pathLst>
          </a:custGeom>
          <a:noFill/>
          <a:ln cap="flat" cmpd="sng" w="9525">
            <a:solidFill>
              <a:srgbClr val="6C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7" name="Google Shape;207;p13"/>
          <p:cNvSpPr/>
          <p:nvPr/>
        </p:nvSpPr>
        <p:spPr>
          <a:xfrm>
            <a:off x="4191274" y="4031774"/>
            <a:ext cx="751205" cy="400050"/>
          </a:xfrm>
          <a:custGeom>
            <a:rect b="b" l="l" r="r" t="t"/>
            <a:pathLst>
              <a:path extrusionOk="0" h="400050" w="751204">
                <a:moveTo>
                  <a:pt x="0" y="76251"/>
                </a:moveTo>
                <a:lnTo>
                  <a:pt x="5992" y="46570"/>
                </a:lnTo>
                <a:lnTo>
                  <a:pt x="22333" y="22333"/>
                </a:lnTo>
                <a:lnTo>
                  <a:pt x="46570" y="5992"/>
                </a:lnTo>
                <a:lnTo>
                  <a:pt x="76251" y="0"/>
                </a:lnTo>
                <a:lnTo>
                  <a:pt x="674348" y="0"/>
                </a:lnTo>
                <a:lnTo>
                  <a:pt x="716652" y="12811"/>
                </a:lnTo>
                <a:lnTo>
                  <a:pt x="744795" y="47071"/>
                </a:lnTo>
                <a:lnTo>
                  <a:pt x="750599" y="76251"/>
                </a:lnTo>
                <a:lnTo>
                  <a:pt x="750599" y="323348"/>
                </a:lnTo>
                <a:lnTo>
                  <a:pt x="744607" y="353029"/>
                </a:lnTo>
                <a:lnTo>
                  <a:pt x="728266" y="377266"/>
                </a:lnTo>
                <a:lnTo>
                  <a:pt x="704029" y="393607"/>
                </a:lnTo>
                <a:lnTo>
                  <a:pt x="674348" y="399599"/>
                </a:lnTo>
                <a:lnTo>
                  <a:pt x="76251" y="399599"/>
                </a:lnTo>
                <a:lnTo>
                  <a:pt x="46570" y="393607"/>
                </a:lnTo>
                <a:lnTo>
                  <a:pt x="22333" y="377266"/>
                </a:lnTo>
                <a:lnTo>
                  <a:pt x="5992" y="353029"/>
                </a:lnTo>
                <a:lnTo>
                  <a:pt x="0" y="323348"/>
                </a:lnTo>
                <a:lnTo>
                  <a:pt x="0" y="76251"/>
                </a:lnTo>
                <a:close/>
              </a:path>
            </a:pathLst>
          </a:custGeom>
          <a:noFill/>
          <a:ln cap="flat" cmpd="sng" w="28550">
            <a:solidFill>
              <a:srgbClr val="E7BA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8" name="Google Shape;208;p13"/>
          <p:cNvSpPr txBox="1"/>
          <p:nvPr/>
        </p:nvSpPr>
        <p:spPr>
          <a:xfrm>
            <a:off x="574700" y="948700"/>
            <a:ext cx="80079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 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finalizar, cargá el número de materias del plan de estudios </a:t>
            </a:r>
            <a:r>
              <a:rPr b="1"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 año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 hacé clic en  </a:t>
            </a:r>
            <a:r>
              <a:rPr b="1"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“Guardar”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" name="Google Shape;20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5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3"/>
          <p:cNvSpPr txBox="1"/>
          <p:nvPr/>
        </p:nvSpPr>
        <p:spPr>
          <a:xfrm>
            <a:off x="485425" y="184550"/>
            <a:ext cx="46152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Instructivo de Actualización de oferta académica</a:t>
            </a:r>
            <a:endParaRPr b="1"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13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/>
              <a:t>12</a:t>
            </a:r>
            <a:endParaRPr/>
          </a:p>
        </p:txBody>
      </p:sp>
      <p:pic>
        <p:nvPicPr>
          <p:cNvPr id="212" name="Google Shape;21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4912" y="4488200"/>
            <a:ext cx="6334177" cy="6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/>
          <p:nvPr/>
        </p:nvSpPr>
        <p:spPr>
          <a:xfrm>
            <a:off x="644325" y="1138599"/>
            <a:ext cx="7949565" cy="2626995"/>
          </a:xfrm>
          <a:custGeom>
            <a:rect b="b" l="l" r="r" t="t"/>
            <a:pathLst>
              <a:path extrusionOk="0" h="2626995" w="7949565">
                <a:moveTo>
                  <a:pt x="0" y="0"/>
                </a:moveTo>
                <a:lnTo>
                  <a:pt x="7949099" y="0"/>
                </a:lnTo>
                <a:lnTo>
                  <a:pt x="7949099" y="2626799"/>
                </a:lnTo>
                <a:lnTo>
                  <a:pt x="0" y="2626799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3807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218" name="Google Shape;21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5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4"/>
          <p:cNvSpPr txBox="1"/>
          <p:nvPr/>
        </p:nvSpPr>
        <p:spPr>
          <a:xfrm>
            <a:off x="485425" y="184550"/>
            <a:ext cx="46152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Instructivo de Actualización de oferta académica</a:t>
            </a:r>
            <a:endParaRPr b="1"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14"/>
          <p:cNvSpPr txBox="1"/>
          <p:nvPr/>
        </p:nvSpPr>
        <p:spPr>
          <a:xfrm>
            <a:off x="1009825" y="1359025"/>
            <a:ext cx="7332900" cy="2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508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tenés consultas sobre el proceso de </a:t>
            </a:r>
            <a:r>
              <a:rPr b="1" lang="es-E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validación de la carga de carreras y planes de estudio</a:t>
            </a:r>
            <a:r>
              <a:rPr lang="es-E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el referente puede comunicarse con el equipo Progresar para Institutos de Educación Superior.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365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1524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 recordamos que a través de </a:t>
            </a:r>
            <a:r>
              <a:rPr b="1" lang="es-ES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argentina.gob.ar/educacion/progresar</a:t>
            </a:r>
            <a:r>
              <a:rPr lang="es-E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vas a encontrar la </a:t>
            </a:r>
            <a:r>
              <a:rPr b="1" lang="es-E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descripción general</a:t>
            </a:r>
            <a:r>
              <a:rPr lang="es-E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del Programa y sus diferentes líneas de beca. Además, contiene informes actualizados, instructivos y datos de interés para todas las jurisdicciones.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14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/>
              <a:t>13</a:t>
            </a:r>
            <a:endParaRPr/>
          </a:p>
        </p:txBody>
      </p:sp>
      <p:pic>
        <p:nvPicPr>
          <p:cNvPr id="222" name="Google Shape;22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4912" y="4488200"/>
            <a:ext cx="6334177" cy="6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"/>
          <p:cNvSpPr/>
          <p:nvPr/>
        </p:nvSpPr>
        <p:spPr>
          <a:xfrm>
            <a:off x="0" y="-18875"/>
            <a:ext cx="9144000" cy="514350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6203" y="1861645"/>
            <a:ext cx="4331704" cy="120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"/>
          <p:cNvSpPr txBox="1"/>
          <p:nvPr/>
        </p:nvSpPr>
        <p:spPr>
          <a:xfrm>
            <a:off x="476775" y="838350"/>
            <a:ext cx="8082900" cy="38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715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</a:t>
            </a:r>
            <a:r>
              <a:rPr b="1"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actualización de la oferta académica y planes de estudio 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 el proceso en el que las instituciones de Educación Superior </a:t>
            </a:r>
            <a:r>
              <a:rPr b="1"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incorporan carreras nuevas o ausentes a la plataforma Progresar.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realiza dos veces por año, antes de cada convocatoria, y es fundamental para que los estudiantes puedan completar correctamente el </a:t>
            </a:r>
            <a:r>
              <a:rPr b="1"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formulario de inscripción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6985" rtl="0" algn="l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este marco, el </a:t>
            </a:r>
            <a:r>
              <a:rPr b="1"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equipo Progresar 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nstitutos de Educación Superior y los </a:t>
            </a:r>
            <a:r>
              <a:rPr b="1"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referentes jurisdiccionales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encargan de notificar a las 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instituciones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las </a:t>
            </a:r>
            <a:r>
              <a:rPr b="1"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fechas de apertura y cierre del proceso 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éstas 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deberán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actualizar la oferta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través de la plataforma. Una vez cumplida esta instancia, los referentes realizarán la </a:t>
            </a:r>
            <a:r>
              <a:rPr b="1"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validación de la nueva oferta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Finalmente, las carreras cargadas y validadas se </a:t>
            </a:r>
            <a:r>
              <a:rPr b="1"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 de alta en el formulario de inscripción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que los estudiantes puedan inscribirse y acceder a la beca. </a:t>
            </a:r>
            <a:endParaRPr sz="1500">
              <a:solidFill>
                <a:srgbClr val="282A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6985" rtl="0" algn="l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continuación, te mostramos cómo se realizar la </a:t>
            </a:r>
            <a:r>
              <a:rPr b="1"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carga y la actualización de carreras y planes de estudio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través de la plataforma. </a:t>
            </a:r>
            <a:endParaRPr sz="1500">
              <a:solidFill>
                <a:srgbClr val="282A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6985" rtl="0" algn="just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82A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2" name="Google Shape;5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5679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"/>
          <p:cNvSpPr txBox="1"/>
          <p:nvPr/>
        </p:nvSpPr>
        <p:spPr>
          <a:xfrm>
            <a:off x="428800" y="184550"/>
            <a:ext cx="46152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Instructivo de Actualización de oferta académica</a:t>
            </a:r>
            <a:endParaRPr b="1"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Google Shape;54;p2"/>
          <p:cNvSpPr txBox="1"/>
          <p:nvPr>
            <p:ph idx="12" type="sldNum"/>
          </p:nvPr>
        </p:nvSpPr>
        <p:spPr>
          <a:xfrm>
            <a:off x="6309980" y="4783455"/>
            <a:ext cx="21030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/>
              <a:t>1</a:t>
            </a:r>
            <a:endParaRPr/>
          </a:p>
        </p:txBody>
      </p:sp>
      <p:pic>
        <p:nvPicPr>
          <p:cNvPr id="55" name="Google Shape;5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4912" y="4488200"/>
            <a:ext cx="6334177" cy="6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567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"/>
          <p:cNvSpPr txBox="1"/>
          <p:nvPr/>
        </p:nvSpPr>
        <p:spPr>
          <a:xfrm>
            <a:off x="489999" y="836729"/>
            <a:ext cx="82842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500">
                <a:solidFill>
                  <a:srgbClr val="222B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s-ES" sz="1500">
                <a:solidFill>
                  <a:srgbClr val="222B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Ingresá en: </a:t>
            </a:r>
            <a:r>
              <a:rPr b="1" lang="es-ES" sz="15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www.argentina.gob.ar/educacion/progresar</a:t>
            </a:r>
            <a:r>
              <a:rPr b="1" lang="es-ES" sz="150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500">
                <a:solidFill>
                  <a:srgbClr val="222B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seleccioná </a:t>
            </a:r>
            <a:r>
              <a:rPr b="1" lang="es-ES" sz="1500">
                <a:solidFill>
                  <a:srgbClr val="222B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“Ingreso instituciones”.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2" name="Google Shape;62;p3"/>
          <p:cNvGrpSpPr/>
          <p:nvPr/>
        </p:nvGrpSpPr>
        <p:grpSpPr>
          <a:xfrm>
            <a:off x="447250" y="1349750"/>
            <a:ext cx="6354917" cy="2944250"/>
            <a:chOff x="447250" y="1349750"/>
            <a:chExt cx="6354917" cy="2944250"/>
          </a:xfrm>
        </p:grpSpPr>
        <p:pic>
          <p:nvPicPr>
            <p:cNvPr id="63" name="Google Shape;63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7250" y="1349750"/>
              <a:ext cx="6354917" cy="2944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3"/>
            <p:cNvSpPr/>
            <p:nvPr/>
          </p:nvSpPr>
          <p:spPr>
            <a:xfrm>
              <a:off x="3709800" y="3539049"/>
              <a:ext cx="1435735" cy="728345"/>
            </a:xfrm>
            <a:custGeom>
              <a:rect b="b" l="l" r="r" t="t"/>
              <a:pathLst>
                <a:path extrusionOk="0" h="728345" w="1435735">
                  <a:moveTo>
                    <a:pt x="0" y="121302"/>
                  </a:moveTo>
                  <a:lnTo>
                    <a:pt x="9532" y="74086"/>
                  </a:lnTo>
                  <a:lnTo>
                    <a:pt x="35528" y="35528"/>
                  </a:lnTo>
                  <a:lnTo>
                    <a:pt x="74086" y="9532"/>
                  </a:lnTo>
                  <a:lnTo>
                    <a:pt x="121302" y="0"/>
                  </a:lnTo>
                  <a:lnTo>
                    <a:pt x="1313897" y="0"/>
                  </a:lnTo>
                  <a:lnTo>
                    <a:pt x="1360318" y="9233"/>
                  </a:lnTo>
                  <a:lnTo>
                    <a:pt x="1399671" y="35528"/>
                  </a:lnTo>
                  <a:lnTo>
                    <a:pt x="1425966" y="74881"/>
                  </a:lnTo>
                  <a:lnTo>
                    <a:pt x="1435199" y="121302"/>
                  </a:lnTo>
                  <a:lnTo>
                    <a:pt x="1435199" y="606497"/>
                  </a:lnTo>
                  <a:lnTo>
                    <a:pt x="1425667" y="653713"/>
                  </a:lnTo>
                  <a:lnTo>
                    <a:pt x="1399671" y="692271"/>
                  </a:lnTo>
                  <a:lnTo>
                    <a:pt x="1361113" y="718267"/>
                  </a:lnTo>
                  <a:lnTo>
                    <a:pt x="1313897" y="727799"/>
                  </a:lnTo>
                  <a:lnTo>
                    <a:pt x="121302" y="727799"/>
                  </a:lnTo>
                  <a:lnTo>
                    <a:pt x="74086" y="718267"/>
                  </a:lnTo>
                  <a:lnTo>
                    <a:pt x="35528" y="692271"/>
                  </a:lnTo>
                  <a:lnTo>
                    <a:pt x="9532" y="653713"/>
                  </a:lnTo>
                  <a:lnTo>
                    <a:pt x="0" y="606497"/>
                  </a:lnTo>
                  <a:lnTo>
                    <a:pt x="0" y="121302"/>
                  </a:lnTo>
                  <a:close/>
                </a:path>
              </a:pathLst>
            </a:custGeom>
            <a:noFill/>
            <a:ln cap="flat" cmpd="sng" w="28550">
              <a:solidFill>
                <a:srgbClr val="E7BA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65" name="Google Shape;65;p3"/>
          <p:cNvSpPr txBox="1"/>
          <p:nvPr/>
        </p:nvSpPr>
        <p:spPr>
          <a:xfrm>
            <a:off x="447250" y="184550"/>
            <a:ext cx="46152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Instructivo de Actualización de oferta académica</a:t>
            </a:r>
            <a:endParaRPr b="1"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3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/>
              <a:t>2</a:t>
            </a:r>
            <a:endParaRPr/>
          </a:p>
        </p:txBody>
      </p:sp>
      <p:pic>
        <p:nvPicPr>
          <p:cNvPr id="67" name="Google Shape;67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4912" y="4488200"/>
            <a:ext cx="6334177" cy="6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38" y="1383648"/>
            <a:ext cx="6689230" cy="2790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567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4"/>
          <p:cNvSpPr txBox="1"/>
          <p:nvPr/>
        </p:nvSpPr>
        <p:spPr>
          <a:xfrm>
            <a:off x="489999" y="836729"/>
            <a:ext cx="5026025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500">
                <a:solidFill>
                  <a:srgbClr val="222B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s-ES" sz="1500">
                <a:solidFill>
                  <a:srgbClr val="222B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Hacé clic sobre el botón </a:t>
            </a:r>
            <a:r>
              <a:rPr b="1"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“Institutos de Educación Superior”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5" name="Google Shape;75;p4"/>
          <p:cNvGrpSpPr/>
          <p:nvPr/>
        </p:nvGrpSpPr>
        <p:grpSpPr>
          <a:xfrm>
            <a:off x="2840300" y="1367199"/>
            <a:ext cx="1680210" cy="1716987"/>
            <a:chOff x="2840300" y="1367199"/>
            <a:chExt cx="1680210" cy="1716987"/>
          </a:xfrm>
        </p:grpSpPr>
        <p:sp>
          <p:nvSpPr>
            <p:cNvPr id="76" name="Google Shape;76;p4"/>
            <p:cNvSpPr/>
            <p:nvPr/>
          </p:nvSpPr>
          <p:spPr>
            <a:xfrm>
              <a:off x="2840300" y="1367199"/>
              <a:ext cx="1680210" cy="1575435"/>
            </a:xfrm>
            <a:custGeom>
              <a:rect b="b" l="l" r="r" t="t"/>
              <a:pathLst>
                <a:path extrusionOk="0" h="1575435" w="1680210">
                  <a:moveTo>
                    <a:pt x="0" y="147404"/>
                  </a:moveTo>
                  <a:lnTo>
                    <a:pt x="7514" y="100813"/>
                  </a:lnTo>
                  <a:lnTo>
                    <a:pt x="28440" y="60349"/>
                  </a:lnTo>
                  <a:lnTo>
                    <a:pt x="60349" y="28440"/>
                  </a:lnTo>
                  <a:lnTo>
                    <a:pt x="100813" y="7514"/>
                  </a:lnTo>
                  <a:lnTo>
                    <a:pt x="147404" y="0"/>
                  </a:lnTo>
                  <a:lnTo>
                    <a:pt x="1532595" y="0"/>
                  </a:lnTo>
                  <a:lnTo>
                    <a:pt x="1589005" y="11220"/>
                  </a:lnTo>
                  <a:lnTo>
                    <a:pt x="1636826" y="43173"/>
                  </a:lnTo>
                  <a:lnTo>
                    <a:pt x="1668779" y="90995"/>
                  </a:lnTo>
                  <a:lnTo>
                    <a:pt x="1679999" y="147404"/>
                  </a:lnTo>
                  <a:lnTo>
                    <a:pt x="1679999" y="1427595"/>
                  </a:lnTo>
                  <a:lnTo>
                    <a:pt x="1672485" y="1474186"/>
                  </a:lnTo>
                  <a:lnTo>
                    <a:pt x="1651559" y="1514650"/>
                  </a:lnTo>
                  <a:lnTo>
                    <a:pt x="1619650" y="1546559"/>
                  </a:lnTo>
                  <a:lnTo>
                    <a:pt x="1579186" y="1567485"/>
                  </a:lnTo>
                  <a:lnTo>
                    <a:pt x="1532595" y="1574999"/>
                  </a:lnTo>
                  <a:lnTo>
                    <a:pt x="147404" y="1574999"/>
                  </a:lnTo>
                  <a:lnTo>
                    <a:pt x="100813" y="1567485"/>
                  </a:lnTo>
                  <a:lnTo>
                    <a:pt x="60349" y="1546559"/>
                  </a:lnTo>
                  <a:lnTo>
                    <a:pt x="28440" y="1514650"/>
                  </a:lnTo>
                  <a:lnTo>
                    <a:pt x="7514" y="1474186"/>
                  </a:lnTo>
                  <a:lnTo>
                    <a:pt x="0" y="1427595"/>
                  </a:lnTo>
                  <a:lnTo>
                    <a:pt x="0" y="147404"/>
                  </a:lnTo>
                  <a:close/>
                </a:path>
              </a:pathLst>
            </a:custGeom>
            <a:noFill/>
            <a:ln cap="flat" cmpd="sng" w="28550">
              <a:solidFill>
                <a:srgbClr val="E7BA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77" name="Google Shape;77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14275" y="2714537"/>
              <a:ext cx="369649" cy="3696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4"/>
          <p:cNvSpPr txBox="1"/>
          <p:nvPr/>
        </p:nvSpPr>
        <p:spPr>
          <a:xfrm>
            <a:off x="447250" y="184550"/>
            <a:ext cx="46152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Instructivo de Actualización de oferta académica</a:t>
            </a:r>
            <a:endParaRPr b="1"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4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/>
              <a:t>3</a:t>
            </a:r>
            <a:endParaRPr/>
          </a:p>
        </p:txBody>
      </p:sp>
      <p:pic>
        <p:nvPicPr>
          <p:cNvPr id="80" name="Google Shape;80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4912" y="4488200"/>
            <a:ext cx="6334177" cy="6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4925" y="3870624"/>
            <a:ext cx="364900" cy="36982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5"/>
          <p:cNvSpPr txBox="1"/>
          <p:nvPr/>
        </p:nvSpPr>
        <p:spPr>
          <a:xfrm>
            <a:off x="1785325" y="3867566"/>
            <a:ext cx="62535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200">
                <a:solidFill>
                  <a:srgbClr val="242C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tenés inconvenientes para acceder, el responsable de la institución deberá contactar al referente jurisdiccional.</a:t>
            </a:r>
            <a:endParaRPr sz="1200">
              <a:solidFill>
                <a:srgbClr val="242C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7" name="Google Shape;8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567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5"/>
          <p:cNvSpPr txBox="1"/>
          <p:nvPr>
            <p:ph type="title"/>
          </p:nvPr>
        </p:nvSpPr>
        <p:spPr>
          <a:xfrm>
            <a:off x="489999" y="836729"/>
            <a:ext cx="7614880" cy="2836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222B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s-ES">
                <a:solidFill>
                  <a:srgbClr val="222B52"/>
                </a:solidFill>
              </a:rPr>
              <a:t>Seleccioná la jurisdicción, la institución e ingresá la clave.</a:t>
            </a:r>
            <a:endParaRPr/>
          </a:p>
        </p:txBody>
      </p:sp>
      <p:grpSp>
        <p:nvGrpSpPr>
          <p:cNvPr id="89" name="Google Shape;89;p5"/>
          <p:cNvGrpSpPr/>
          <p:nvPr/>
        </p:nvGrpSpPr>
        <p:grpSpPr>
          <a:xfrm>
            <a:off x="995187" y="1292460"/>
            <a:ext cx="7243059" cy="2280200"/>
            <a:chOff x="995187" y="1292460"/>
            <a:chExt cx="7243059" cy="2280200"/>
          </a:xfrm>
        </p:grpSpPr>
        <p:pic>
          <p:nvPicPr>
            <p:cNvPr id="90" name="Google Shape;90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04583" y="1292460"/>
              <a:ext cx="7233663" cy="2154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606679" y="3166416"/>
              <a:ext cx="405572" cy="4055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5"/>
            <p:cNvSpPr/>
            <p:nvPr/>
          </p:nvSpPr>
          <p:spPr>
            <a:xfrm>
              <a:off x="7045677" y="3093870"/>
              <a:ext cx="1132840" cy="478790"/>
            </a:xfrm>
            <a:custGeom>
              <a:rect b="b" l="l" r="r" t="t"/>
              <a:pathLst>
                <a:path extrusionOk="0" h="478789" w="1132840">
                  <a:moveTo>
                    <a:pt x="0" y="91250"/>
                  </a:moveTo>
                  <a:lnTo>
                    <a:pt x="7170" y="55731"/>
                  </a:lnTo>
                  <a:lnTo>
                    <a:pt x="26726" y="26726"/>
                  </a:lnTo>
                  <a:lnTo>
                    <a:pt x="55731" y="7170"/>
                  </a:lnTo>
                  <a:lnTo>
                    <a:pt x="91249" y="0"/>
                  </a:lnTo>
                  <a:lnTo>
                    <a:pt x="1041249" y="0"/>
                  </a:lnTo>
                  <a:lnTo>
                    <a:pt x="1091875" y="15331"/>
                  </a:lnTo>
                  <a:lnTo>
                    <a:pt x="1125554" y="56330"/>
                  </a:lnTo>
                  <a:lnTo>
                    <a:pt x="1132499" y="91250"/>
                  </a:lnTo>
                  <a:lnTo>
                    <a:pt x="1132499" y="386949"/>
                  </a:lnTo>
                  <a:lnTo>
                    <a:pt x="1125329" y="422468"/>
                  </a:lnTo>
                  <a:lnTo>
                    <a:pt x="1105773" y="451473"/>
                  </a:lnTo>
                  <a:lnTo>
                    <a:pt x="1076768" y="471028"/>
                  </a:lnTo>
                  <a:lnTo>
                    <a:pt x="1041249" y="478199"/>
                  </a:lnTo>
                  <a:lnTo>
                    <a:pt x="91249" y="478199"/>
                  </a:lnTo>
                  <a:lnTo>
                    <a:pt x="55731" y="471028"/>
                  </a:lnTo>
                  <a:lnTo>
                    <a:pt x="26726" y="451473"/>
                  </a:lnTo>
                  <a:lnTo>
                    <a:pt x="7170" y="422468"/>
                  </a:lnTo>
                  <a:lnTo>
                    <a:pt x="0" y="386949"/>
                  </a:lnTo>
                  <a:lnTo>
                    <a:pt x="0" y="91250"/>
                  </a:lnTo>
                  <a:close/>
                </a:path>
              </a:pathLst>
            </a:custGeom>
            <a:noFill/>
            <a:ln cap="flat" cmpd="sng" w="28550">
              <a:solidFill>
                <a:srgbClr val="E7BA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93" name="Google Shape;93;p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95187" y="1319150"/>
              <a:ext cx="7233663" cy="15754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" name="Google Shape;94;p5"/>
          <p:cNvSpPr txBox="1"/>
          <p:nvPr/>
        </p:nvSpPr>
        <p:spPr>
          <a:xfrm>
            <a:off x="447250" y="184550"/>
            <a:ext cx="46152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Instructivo de Actualización de oferta académica</a:t>
            </a:r>
            <a:endParaRPr b="1"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5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/>
              <a:t>4</a:t>
            </a:r>
            <a:endParaRPr/>
          </a:p>
        </p:txBody>
      </p:sp>
      <p:pic>
        <p:nvPicPr>
          <p:cNvPr id="96" name="Google Shape;96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4912" y="4488200"/>
            <a:ext cx="6334177" cy="6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6"/>
          <p:cNvPicPr preferRelativeResize="0"/>
          <p:nvPr/>
        </p:nvPicPr>
        <p:blipFill rotWithShape="1">
          <a:blip r:embed="rId3">
            <a:alphaModFix/>
          </a:blip>
          <a:srcRect b="0" l="0" r="0" t="9329"/>
          <a:stretch/>
        </p:blipFill>
        <p:spPr>
          <a:xfrm>
            <a:off x="626025" y="2294100"/>
            <a:ext cx="7891949" cy="248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6"/>
          <p:cNvSpPr txBox="1"/>
          <p:nvPr/>
        </p:nvSpPr>
        <p:spPr>
          <a:xfrm>
            <a:off x="396250" y="767800"/>
            <a:ext cx="761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Actualizá los datos institucionales y de referentes.</a:t>
            </a:r>
            <a:br>
              <a:rPr b="1"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1500">
              <a:solidFill>
                <a:srgbClr val="282A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396250" y="1081738"/>
            <a:ext cx="8121600" cy="11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242C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4a. </a:t>
            </a:r>
            <a:r>
              <a:rPr lang="es-ES">
                <a:solidFill>
                  <a:srgbClr val="242C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Revisá y, si corresponde, actualizá los datos institucionales:</a:t>
            </a:r>
            <a:endParaRPr>
              <a:solidFill>
                <a:srgbClr val="242C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242C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Correo electrónico institucional; teléfono y horario de establecimiento y </a:t>
            </a:r>
            <a:r>
              <a:rPr lang="es-ES">
                <a:solidFill>
                  <a:srgbClr val="242C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s-ES">
                <a:solidFill>
                  <a:srgbClr val="242C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resioná “</a:t>
            </a:r>
            <a:r>
              <a:rPr b="1" lang="es-ES">
                <a:solidFill>
                  <a:srgbClr val="242C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Guardar</a:t>
            </a:r>
            <a:r>
              <a:rPr lang="es-ES">
                <a:solidFill>
                  <a:srgbClr val="242C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>
              <a:solidFill>
                <a:srgbClr val="242C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-ES">
                <a:solidFill>
                  <a:srgbClr val="242C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4b. </a:t>
            </a:r>
            <a:r>
              <a:rPr lang="es-ES">
                <a:solidFill>
                  <a:srgbClr val="242C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Revisá y, si corresponde, actualizá los datos de referentes:</a:t>
            </a:r>
            <a:endParaRPr>
              <a:solidFill>
                <a:srgbClr val="242C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solidFill>
                  <a:srgbClr val="242C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Apellido y nombre; cargo; correo electrónico institucional; teléfono fijo; celular y horario de contacto.</a:t>
            </a:r>
            <a:endParaRPr>
              <a:solidFill>
                <a:srgbClr val="242C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242C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hubiera más de un referente, presioná “</a:t>
            </a:r>
            <a:r>
              <a:rPr b="1" lang="es-ES">
                <a:solidFill>
                  <a:srgbClr val="242C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Agregar Responsable</a:t>
            </a:r>
            <a:r>
              <a:rPr lang="es-ES">
                <a:solidFill>
                  <a:srgbClr val="242C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y repetí este paso.</a:t>
            </a:r>
            <a:endParaRPr>
              <a:solidFill>
                <a:srgbClr val="242C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6"/>
          <p:cNvSpPr/>
          <p:nvPr/>
        </p:nvSpPr>
        <p:spPr>
          <a:xfrm>
            <a:off x="4607160" y="2928412"/>
            <a:ext cx="470128" cy="210693"/>
          </a:xfrm>
          <a:custGeom>
            <a:rect b="b" l="l" r="r" t="t"/>
            <a:pathLst>
              <a:path extrusionOk="0" h="351155" w="1132839">
                <a:moveTo>
                  <a:pt x="0" y="66920"/>
                </a:moveTo>
                <a:lnTo>
                  <a:pt x="5258" y="40872"/>
                </a:lnTo>
                <a:lnTo>
                  <a:pt x="19600" y="19600"/>
                </a:lnTo>
                <a:lnTo>
                  <a:pt x="40872" y="5258"/>
                </a:lnTo>
                <a:lnTo>
                  <a:pt x="66920" y="0"/>
                </a:lnTo>
                <a:lnTo>
                  <a:pt x="1065579" y="0"/>
                </a:lnTo>
                <a:lnTo>
                  <a:pt x="1102707" y="11243"/>
                </a:lnTo>
                <a:lnTo>
                  <a:pt x="1127405" y="41311"/>
                </a:lnTo>
                <a:lnTo>
                  <a:pt x="1132499" y="66920"/>
                </a:lnTo>
                <a:lnTo>
                  <a:pt x="1132499" y="283779"/>
                </a:lnTo>
                <a:lnTo>
                  <a:pt x="1127241" y="309828"/>
                </a:lnTo>
                <a:lnTo>
                  <a:pt x="1112899" y="331099"/>
                </a:lnTo>
                <a:lnTo>
                  <a:pt x="1091628" y="345441"/>
                </a:lnTo>
                <a:lnTo>
                  <a:pt x="1065579" y="350700"/>
                </a:lnTo>
                <a:lnTo>
                  <a:pt x="66920" y="350700"/>
                </a:lnTo>
                <a:lnTo>
                  <a:pt x="40872" y="345441"/>
                </a:lnTo>
                <a:lnTo>
                  <a:pt x="19600" y="331099"/>
                </a:lnTo>
                <a:lnTo>
                  <a:pt x="5258" y="309828"/>
                </a:lnTo>
                <a:lnTo>
                  <a:pt x="0" y="283779"/>
                </a:lnTo>
                <a:lnTo>
                  <a:pt x="0" y="66920"/>
                </a:lnTo>
                <a:close/>
              </a:path>
            </a:pathLst>
          </a:custGeom>
          <a:noFill/>
          <a:ln cap="flat" cmpd="sng" w="28550">
            <a:solidFill>
              <a:srgbClr val="E7BA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5" name="Google Shape;105;p6"/>
          <p:cNvSpPr/>
          <p:nvPr/>
        </p:nvSpPr>
        <p:spPr>
          <a:xfrm>
            <a:off x="6925107" y="4408322"/>
            <a:ext cx="940256" cy="179967"/>
          </a:xfrm>
          <a:custGeom>
            <a:rect b="b" l="l" r="r" t="t"/>
            <a:pathLst>
              <a:path extrusionOk="0" h="351155" w="1132839">
                <a:moveTo>
                  <a:pt x="0" y="66920"/>
                </a:moveTo>
                <a:lnTo>
                  <a:pt x="5258" y="40872"/>
                </a:lnTo>
                <a:lnTo>
                  <a:pt x="19600" y="19600"/>
                </a:lnTo>
                <a:lnTo>
                  <a:pt x="40872" y="5258"/>
                </a:lnTo>
                <a:lnTo>
                  <a:pt x="66920" y="0"/>
                </a:lnTo>
                <a:lnTo>
                  <a:pt x="1065579" y="0"/>
                </a:lnTo>
                <a:lnTo>
                  <a:pt x="1102707" y="11243"/>
                </a:lnTo>
                <a:lnTo>
                  <a:pt x="1127405" y="41311"/>
                </a:lnTo>
                <a:lnTo>
                  <a:pt x="1132499" y="66920"/>
                </a:lnTo>
                <a:lnTo>
                  <a:pt x="1132499" y="283779"/>
                </a:lnTo>
                <a:lnTo>
                  <a:pt x="1127241" y="309828"/>
                </a:lnTo>
                <a:lnTo>
                  <a:pt x="1112899" y="331099"/>
                </a:lnTo>
                <a:lnTo>
                  <a:pt x="1091628" y="345441"/>
                </a:lnTo>
                <a:lnTo>
                  <a:pt x="1065579" y="350700"/>
                </a:lnTo>
                <a:lnTo>
                  <a:pt x="66920" y="350700"/>
                </a:lnTo>
                <a:lnTo>
                  <a:pt x="40872" y="345441"/>
                </a:lnTo>
                <a:lnTo>
                  <a:pt x="19600" y="331099"/>
                </a:lnTo>
                <a:lnTo>
                  <a:pt x="5258" y="309828"/>
                </a:lnTo>
                <a:lnTo>
                  <a:pt x="0" y="283779"/>
                </a:lnTo>
                <a:lnTo>
                  <a:pt x="0" y="66920"/>
                </a:lnTo>
                <a:close/>
              </a:path>
            </a:pathLst>
          </a:custGeom>
          <a:noFill/>
          <a:ln cap="flat" cmpd="sng" w="28550">
            <a:solidFill>
              <a:srgbClr val="E7BA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06" name="Google Shape;10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4150" y="2955180"/>
            <a:ext cx="265085" cy="339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8335" y="4481127"/>
            <a:ext cx="252822" cy="29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143998" cy="65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6"/>
          <p:cNvSpPr txBox="1"/>
          <p:nvPr/>
        </p:nvSpPr>
        <p:spPr>
          <a:xfrm>
            <a:off x="447250" y="184550"/>
            <a:ext cx="46152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Instructivo de Actualización de oferta académica</a:t>
            </a:r>
            <a:endParaRPr b="1"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6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/>
              <a:t>5</a:t>
            </a:r>
            <a:endParaRPr/>
          </a:p>
        </p:txBody>
      </p:sp>
      <p:pic>
        <p:nvPicPr>
          <p:cNvPr id="111" name="Google Shape;111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4912" y="4488200"/>
            <a:ext cx="6334177" cy="6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7"/>
          <p:cNvGrpSpPr/>
          <p:nvPr/>
        </p:nvGrpSpPr>
        <p:grpSpPr>
          <a:xfrm>
            <a:off x="566149" y="1310299"/>
            <a:ext cx="8004175" cy="2851785"/>
            <a:chOff x="566149" y="1310299"/>
            <a:chExt cx="8004175" cy="2851785"/>
          </a:xfrm>
        </p:grpSpPr>
        <p:sp>
          <p:nvSpPr>
            <p:cNvPr id="117" name="Google Shape;117;p7"/>
            <p:cNvSpPr/>
            <p:nvPr/>
          </p:nvSpPr>
          <p:spPr>
            <a:xfrm>
              <a:off x="566149" y="1310299"/>
              <a:ext cx="8004175" cy="2851785"/>
            </a:xfrm>
            <a:custGeom>
              <a:rect b="b" l="l" r="r" t="t"/>
              <a:pathLst>
                <a:path extrusionOk="0" h="2851785" w="8004175">
                  <a:moveTo>
                    <a:pt x="0" y="0"/>
                  </a:moveTo>
                  <a:lnTo>
                    <a:pt x="8003699" y="0"/>
                  </a:lnTo>
                  <a:lnTo>
                    <a:pt x="8003699" y="2851199"/>
                  </a:lnTo>
                  <a:lnTo>
                    <a:pt x="0" y="285119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38075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18" name="Google Shape;118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57823" y="1568902"/>
              <a:ext cx="7845699" cy="23753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7"/>
            <p:cNvSpPr/>
            <p:nvPr/>
          </p:nvSpPr>
          <p:spPr>
            <a:xfrm>
              <a:off x="1149774" y="1488849"/>
              <a:ext cx="1132840" cy="351155"/>
            </a:xfrm>
            <a:custGeom>
              <a:rect b="b" l="l" r="r" t="t"/>
              <a:pathLst>
                <a:path extrusionOk="0" h="351155" w="1132839">
                  <a:moveTo>
                    <a:pt x="0" y="66920"/>
                  </a:moveTo>
                  <a:lnTo>
                    <a:pt x="5258" y="40872"/>
                  </a:lnTo>
                  <a:lnTo>
                    <a:pt x="19600" y="19600"/>
                  </a:lnTo>
                  <a:lnTo>
                    <a:pt x="40872" y="5258"/>
                  </a:lnTo>
                  <a:lnTo>
                    <a:pt x="66920" y="0"/>
                  </a:lnTo>
                  <a:lnTo>
                    <a:pt x="1065579" y="0"/>
                  </a:lnTo>
                  <a:lnTo>
                    <a:pt x="1102707" y="11243"/>
                  </a:lnTo>
                  <a:lnTo>
                    <a:pt x="1127405" y="41311"/>
                  </a:lnTo>
                  <a:lnTo>
                    <a:pt x="1132499" y="66920"/>
                  </a:lnTo>
                  <a:lnTo>
                    <a:pt x="1132499" y="283779"/>
                  </a:lnTo>
                  <a:lnTo>
                    <a:pt x="1127241" y="309828"/>
                  </a:lnTo>
                  <a:lnTo>
                    <a:pt x="1112899" y="331099"/>
                  </a:lnTo>
                  <a:lnTo>
                    <a:pt x="1091628" y="345441"/>
                  </a:lnTo>
                  <a:lnTo>
                    <a:pt x="1065579" y="350700"/>
                  </a:lnTo>
                  <a:lnTo>
                    <a:pt x="66920" y="350700"/>
                  </a:lnTo>
                  <a:lnTo>
                    <a:pt x="40872" y="345441"/>
                  </a:lnTo>
                  <a:lnTo>
                    <a:pt x="19600" y="331099"/>
                  </a:lnTo>
                  <a:lnTo>
                    <a:pt x="5258" y="309828"/>
                  </a:lnTo>
                  <a:lnTo>
                    <a:pt x="0" y="283779"/>
                  </a:lnTo>
                  <a:lnTo>
                    <a:pt x="0" y="66920"/>
                  </a:lnTo>
                  <a:close/>
                </a:path>
              </a:pathLst>
            </a:custGeom>
            <a:noFill/>
            <a:ln cap="flat" cmpd="sng" w="28550">
              <a:solidFill>
                <a:srgbClr val="E7BA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20" name="Google Shape;120;p7"/>
          <p:cNvSpPr txBox="1"/>
          <p:nvPr/>
        </p:nvSpPr>
        <p:spPr>
          <a:xfrm>
            <a:off x="492800" y="824250"/>
            <a:ext cx="56985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Seleccioná en el menú superior la opción </a:t>
            </a:r>
            <a:r>
              <a:rPr b="1"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“Carga Plan Estudios”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" name="Google Shape;12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5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7"/>
          <p:cNvSpPr txBox="1"/>
          <p:nvPr/>
        </p:nvSpPr>
        <p:spPr>
          <a:xfrm>
            <a:off x="447250" y="184550"/>
            <a:ext cx="46152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Instructivo de Actualización de oferta académica</a:t>
            </a:r>
            <a:endParaRPr b="1"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7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/>
              <a:t>6</a:t>
            </a:r>
            <a:endParaRPr/>
          </a:p>
        </p:txBody>
      </p:sp>
      <p:pic>
        <p:nvPicPr>
          <p:cNvPr id="124" name="Google Shape;12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4912" y="4488200"/>
            <a:ext cx="6334177" cy="6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8"/>
          <p:cNvGrpSpPr/>
          <p:nvPr/>
        </p:nvGrpSpPr>
        <p:grpSpPr>
          <a:xfrm>
            <a:off x="566149" y="1696774"/>
            <a:ext cx="8007984" cy="2503805"/>
            <a:chOff x="566149" y="1696774"/>
            <a:chExt cx="8007984" cy="2503805"/>
          </a:xfrm>
        </p:grpSpPr>
        <p:sp>
          <p:nvSpPr>
            <p:cNvPr id="130" name="Google Shape;130;p8"/>
            <p:cNvSpPr/>
            <p:nvPr/>
          </p:nvSpPr>
          <p:spPr>
            <a:xfrm>
              <a:off x="566149" y="1696774"/>
              <a:ext cx="8007984" cy="2503805"/>
            </a:xfrm>
            <a:custGeom>
              <a:rect b="b" l="l" r="r" t="t"/>
              <a:pathLst>
                <a:path extrusionOk="0" h="2503804" w="8007984">
                  <a:moveTo>
                    <a:pt x="0" y="0"/>
                  </a:moveTo>
                  <a:lnTo>
                    <a:pt x="8007899" y="0"/>
                  </a:lnTo>
                  <a:lnTo>
                    <a:pt x="8007899" y="2503799"/>
                  </a:lnTo>
                  <a:lnTo>
                    <a:pt x="0" y="2503799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38075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31" name="Google Shape;131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5852" y="1848127"/>
              <a:ext cx="7888979" cy="21101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8"/>
            <p:cNvSpPr/>
            <p:nvPr/>
          </p:nvSpPr>
          <p:spPr>
            <a:xfrm>
              <a:off x="669799" y="3629274"/>
              <a:ext cx="1132840" cy="351155"/>
            </a:xfrm>
            <a:custGeom>
              <a:rect b="b" l="l" r="r" t="t"/>
              <a:pathLst>
                <a:path extrusionOk="0" h="351154" w="1132839">
                  <a:moveTo>
                    <a:pt x="0" y="66920"/>
                  </a:moveTo>
                  <a:lnTo>
                    <a:pt x="5258" y="40872"/>
                  </a:lnTo>
                  <a:lnTo>
                    <a:pt x="19600" y="19600"/>
                  </a:lnTo>
                  <a:lnTo>
                    <a:pt x="40872" y="5258"/>
                  </a:lnTo>
                  <a:lnTo>
                    <a:pt x="66920" y="0"/>
                  </a:lnTo>
                  <a:lnTo>
                    <a:pt x="1065579" y="0"/>
                  </a:lnTo>
                  <a:lnTo>
                    <a:pt x="1102707" y="11243"/>
                  </a:lnTo>
                  <a:lnTo>
                    <a:pt x="1127405" y="41311"/>
                  </a:lnTo>
                  <a:lnTo>
                    <a:pt x="1132499" y="66920"/>
                  </a:lnTo>
                  <a:lnTo>
                    <a:pt x="1132499" y="283779"/>
                  </a:lnTo>
                  <a:lnTo>
                    <a:pt x="1127241" y="309827"/>
                  </a:lnTo>
                  <a:lnTo>
                    <a:pt x="1112899" y="331099"/>
                  </a:lnTo>
                  <a:lnTo>
                    <a:pt x="1091628" y="345441"/>
                  </a:lnTo>
                  <a:lnTo>
                    <a:pt x="1065579" y="350699"/>
                  </a:lnTo>
                  <a:lnTo>
                    <a:pt x="66920" y="350699"/>
                  </a:lnTo>
                  <a:lnTo>
                    <a:pt x="40872" y="345441"/>
                  </a:lnTo>
                  <a:lnTo>
                    <a:pt x="19600" y="331099"/>
                  </a:lnTo>
                  <a:lnTo>
                    <a:pt x="5258" y="309827"/>
                  </a:lnTo>
                  <a:lnTo>
                    <a:pt x="0" y="283779"/>
                  </a:lnTo>
                  <a:lnTo>
                    <a:pt x="0" y="66920"/>
                  </a:lnTo>
                  <a:close/>
                </a:path>
              </a:pathLst>
            </a:custGeom>
            <a:noFill/>
            <a:ln cap="flat" cmpd="sng" w="28550">
              <a:solidFill>
                <a:srgbClr val="E7BA6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33" name="Google Shape;133;p8"/>
          <p:cNvSpPr txBox="1"/>
          <p:nvPr/>
        </p:nvSpPr>
        <p:spPr>
          <a:xfrm>
            <a:off x="579125" y="957400"/>
            <a:ext cx="80079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hay carreras agregadas, verificá que estén bien cargadas. Para sumar una nueva, hacé clic en </a:t>
            </a:r>
            <a:r>
              <a:rPr b="1"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“Agregar Carrera”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Solo se pueden agregar las que estén aprobadas con resolución.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5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8"/>
          <p:cNvSpPr txBox="1"/>
          <p:nvPr/>
        </p:nvSpPr>
        <p:spPr>
          <a:xfrm>
            <a:off x="485425" y="184550"/>
            <a:ext cx="46152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Instructivo de Actualización de oferta académica</a:t>
            </a:r>
            <a:endParaRPr b="1"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8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/>
              <a:t>7</a:t>
            </a:r>
            <a:endParaRPr/>
          </a:p>
        </p:txBody>
      </p:sp>
      <p:pic>
        <p:nvPicPr>
          <p:cNvPr id="137" name="Google Shape;13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4912" y="4488200"/>
            <a:ext cx="6334177" cy="6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/>
          <p:nvPr/>
        </p:nvSpPr>
        <p:spPr>
          <a:xfrm>
            <a:off x="536825" y="831535"/>
            <a:ext cx="78936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b="1" lang="es-ES" sz="16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s-ES" sz="1500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Seleccioná la carrera y el año del plan de estudio. </a:t>
            </a:r>
            <a:endParaRPr sz="1500">
              <a:solidFill>
                <a:srgbClr val="282A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buscar una carrera, i</a:t>
            </a:r>
            <a:r>
              <a:rPr lang="es-ES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ngresá una palabra clave. Luego, b</a:t>
            </a:r>
            <a:r>
              <a:rPr lang="es-ES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uscá en </a:t>
            </a:r>
            <a:r>
              <a:rPr lang="es-ES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menú desplegable el nombre completo. Por ejemplo, </a:t>
            </a:r>
            <a:r>
              <a:rPr lang="es-ES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encontrar</a:t>
            </a:r>
            <a:r>
              <a:rPr lang="es-ES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“Profesorado de Educación Superior en Historia”</a:t>
            </a:r>
            <a:r>
              <a:rPr b="1" lang="es-ES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s-ES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usá la palabra “historia”</a:t>
            </a:r>
            <a:r>
              <a:rPr lang="es-ES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Al finalizar, presioná </a:t>
            </a:r>
            <a:r>
              <a:rPr b="1" lang="es-ES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“Agregar”</a:t>
            </a:r>
            <a:r>
              <a:rPr lang="es-ES">
                <a:solidFill>
                  <a:srgbClr val="282A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" name="Google Shape;14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5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 txBox="1"/>
          <p:nvPr/>
        </p:nvSpPr>
        <p:spPr>
          <a:xfrm>
            <a:off x="485425" y="184550"/>
            <a:ext cx="46152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Instructivo de Actualización de oferta académica</a:t>
            </a:r>
            <a:endParaRPr b="1"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9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/>
              <a:t>8</a:t>
            </a:r>
            <a:endParaRPr/>
          </a:p>
        </p:txBody>
      </p:sp>
      <p:pic>
        <p:nvPicPr>
          <p:cNvPr id="146" name="Google Shape;14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5205" y="1848650"/>
            <a:ext cx="6623954" cy="244583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9"/>
          <p:cNvSpPr/>
          <p:nvPr/>
        </p:nvSpPr>
        <p:spPr>
          <a:xfrm>
            <a:off x="1409043" y="1775175"/>
            <a:ext cx="6816509" cy="2579141"/>
          </a:xfrm>
          <a:custGeom>
            <a:rect b="b" l="l" r="r" t="t"/>
            <a:pathLst>
              <a:path extrusionOk="0" h="2758440" w="7063740">
                <a:moveTo>
                  <a:pt x="0" y="0"/>
                </a:moveTo>
                <a:lnTo>
                  <a:pt x="7063199" y="0"/>
                </a:lnTo>
                <a:lnTo>
                  <a:pt x="7063199" y="2758199"/>
                </a:lnTo>
                <a:lnTo>
                  <a:pt x="0" y="2758199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38075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48" name="Google Shape;14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2680" y="3174954"/>
            <a:ext cx="192552" cy="142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2680" y="3541511"/>
            <a:ext cx="192552" cy="14227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9"/>
          <p:cNvSpPr/>
          <p:nvPr/>
        </p:nvSpPr>
        <p:spPr>
          <a:xfrm>
            <a:off x="4340519" y="3939833"/>
            <a:ext cx="987181" cy="412639"/>
          </a:xfrm>
          <a:custGeom>
            <a:rect b="b" l="l" r="r" t="t"/>
            <a:pathLst>
              <a:path extrusionOk="0" h="441325" w="1022985">
                <a:moveTo>
                  <a:pt x="0" y="84208"/>
                </a:moveTo>
                <a:lnTo>
                  <a:pt x="6617" y="51430"/>
                </a:lnTo>
                <a:lnTo>
                  <a:pt x="24664" y="24664"/>
                </a:lnTo>
                <a:lnTo>
                  <a:pt x="51430" y="6617"/>
                </a:lnTo>
                <a:lnTo>
                  <a:pt x="84208" y="0"/>
                </a:lnTo>
                <a:lnTo>
                  <a:pt x="938190" y="0"/>
                </a:lnTo>
                <a:lnTo>
                  <a:pt x="984910" y="14147"/>
                </a:lnTo>
                <a:lnTo>
                  <a:pt x="1015989" y="51983"/>
                </a:lnTo>
                <a:lnTo>
                  <a:pt x="1022399" y="84208"/>
                </a:lnTo>
                <a:lnTo>
                  <a:pt x="1022399" y="357090"/>
                </a:lnTo>
                <a:lnTo>
                  <a:pt x="1015782" y="389869"/>
                </a:lnTo>
                <a:lnTo>
                  <a:pt x="997735" y="416635"/>
                </a:lnTo>
                <a:lnTo>
                  <a:pt x="970969" y="434682"/>
                </a:lnTo>
                <a:lnTo>
                  <a:pt x="938190" y="441299"/>
                </a:lnTo>
                <a:lnTo>
                  <a:pt x="84208" y="441299"/>
                </a:lnTo>
                <a:lnTo>
                  <a:pt x="51430" y="434682"/>
                </a:lnTo>
                <a:lnTo>
                  <a:pt x="24664" y="416635"/>
                </a:lnTo>
                <a:lnTo>
                  <a:pt x="6617" y="389869"/>
                </a:lnTo>
                <a:lnTo>
                  <a:pt x="0" y="357090"/>
                </a:lnTo>
                <a:lnTo>
                  <a:pt x="0" y="84208"/>
                </a:lnTo>
                <a:close/>
              </a:path>
            </a:pathLst>
          </a:custGeom>
          <a:noFill/>
          <a:ln cap="flat" cmpd="sng" w="28550">
            <a:solidFill>
              <a:srgbClr val="E7BA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51" name="Google Shape;151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4912" y="4488200"/>
            <a:ext cx="6334177" cy="6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55C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2025-01-28T14:56:44Z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2025-01-28T00:00:00Z</vt:filetime>
  </property>
  <property fmtid="{D5CDD505-2E9C-101B-9397-08002B2CF9AE}" pid="3" name="Creator">
    <vt:lpwstr>Google</vt:lpwstr>
  </property>
  <property fmtid="{D5CDD505-2E9C-101B-9397-08002B2CF9AE}" pid="4" name="LastSaved">
    <vt:filetime>2025-01-28T00:00:00Z</vt:filetime>
  </property>
</Properties>
</file>